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5"/>
  </p:notesMasterIdLst>
  <p:sldIdLst>
    <p:sldId id="256" r:id="rId3"/>
    <p:sldId id="347" r:id="rId4"/>
    <p:sldId id="349" r:id="rId5"/>
    <p:sldId id="351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52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353" r:id="rId40"/>
    <p:sldId id="268" r:id="rId41"/>
    <p:sldId id="269" r:id="rId42"/>
    <p:sldId id="270" r:id="rId43"/>
    <p:sldId id="271" r:id="rId44"/>
    <p:sldId id="354" r:id="rId45"/>
    <p:sldId id="272" r:id="rId46"/>
    <p:sldId id="273" r:id="rId47"/>
    <p:sldId id="274" r:id="rId48"/>
    <p:sldId id="355" r:id="rId49"/>
    <p:sldId id="275" r:id="rId50"/>
    <p:sldId id="276" r:id="rId51"/>
    <p:sldId id="277" r:id="rId52"/>
    <p:sldId id="278" r:id="rId53"/>
    <p:sldId id="279" r:id="rId54"/>
    <p:sldId id="356" r:id="rId55"/>
    <p:sldId id="280" r:id="rId56"/>
    <p:sldId id="281" r:id="rId57"/>
    <p:sldId id="282" r:id="rId58"/>
    <p:sldId id="283" r:id="rId59"/>
    <p:sldId id="357" r:id="rId60"/>
    <p:sldId id="284" r:id="rId61"/>
    <p:sldId id="285" r:id="rId62"/>
    <p:sldId id="286" r:id="rId63"/>
    <p:sldId id="287" r:id="rId64"/>
    <p:sldId id="358" r:id="rId65"/>
    <p:sldId id="288" r:id="rId66"/>
    <p:sldId id="289" r:id="rId67"/>
    <p:sldId id="290" r:id="rId68"/>
    <p:sldId id="359" r:id="rId69"/>
    <p:sldId id="360" r:id="rId70"/>
    <p:sldId id="291" r:id="rId71"/>
    <p:sldId id="292" r:id="rId72"/>
    <p:sldId id="293" r:id="rId73"/>
    <p:sldId id="294" r:id="rId74"/>
    <p:sldId id="295" r:id="rId75"/>
    <p:sldId id="361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62" r:id="rId87"/>
    <p:sldId id="306" r:id="rId88"/>
    <p:sldId id="307" r:id="rId89"/>
    <p:sldId id="308" r:id="rId90"/>
    <p:sldId id="309" r:id="rId91"/>
    <p:sldId id="310" r:id="rId92"/>
    <p:sldId id="311" r:id="rId93"/>
    <p:sldId id="312" r:id="rId94"/>
    <p:sldId id="363" r:id="rId95"/>
    <p:sldId id="313" r:id="rId96"/>
    <p:sldId id="364" r:id="rId97"/>
    <p:sldId id="367" r:id="rId98"/>
    <p:sldId id="368" r:id="rId99"/>
    <p:sldId id="369" r:id="rId100"/>
    <p:sldId id="366" r:id="rId101"/>
    <p:sldId id="365" r:id="rId102"/>
    <p:sldId id="314" r:id="rId103"/>
    <p:sldId id="315" r:id="rId104"/>
    <p:sldId id="316" r:id="rId105"/>
    <p:sldId id="350" r:id="rId106"/>
    <p:sldId id="318" r:id="rId107"/>
    <p:sldId id="319" r:id="rId108"/>
    <p:sldId id="320" r:id="rId109"/>
    <p:sldId id="321" r:id="rId110"/>
    <p:sldId id="322" r:id="rId111"/>
    <p:sldId id="323" r:id="rId112"/>
    <p:sldId id="324" r:id="rId113"/>
    <p:sldId id="317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AC7F8D0-E786-436B-944F-AEF8D182559E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1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0BE7A1A-EDA6-44AC-AAAD-4D0AE498362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8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2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4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2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6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http://compass-style.org/reference/compass/css3/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E220C2-FAB7-47B6-B021-01ECB62DEE2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5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5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5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jurs.me/scss-cheat-she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hyperlink" Target="http://www.cheatography.com/tag/sass/" TargetMode="External"/><Relationship Id="rId4" Type="http://schemas.openxmlformats.org/officeDocument/2006/relationships/hyperlink" Target="http://sass-cheatsheet.brunoscopelliti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compass-style.org/reference/compass/css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YXQjVY" TargetMode="Externa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XbgBzK" TargetMode="Externa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rVwrYe" TargetMode="Externa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NqvWLV" TargetMode="Externa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waqWJE" TargetMode="Externa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Ejvyoy" TargetMode="Externa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quangsonpro/pen/oXezbd" TargetMode="External"/><Relationship Id="rId2" Type="http://schemas.openxmlformats.org/officeDocument/2006/relationships/hyperlink" Target="http://codepen.io/quangsonpro/pen/rVzLZe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codepen.io/quangsonpro/pen/jPLLzM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72952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46C0A"/>
                </a:solidFill>
                <a:latin typeface="Constantia"/>
              </a:rPr>
              <a:t>SASS</a:t>
            </a:r>
            <a:endParaRPr dirty="0"/>
          </a:p>
        </p:txBody>
      </p:sp>
      <p:sp>
        <p:nvSpPr>
          <p:cNvPr id="7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7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7AB78AC-DD9D-46D8-A68B-60896A55E2A3}" type="slidenum">
              <a:rPr lang="en-US" sz="1200">
                <a:solidFill>
                  <a:srgbClr val="FFFFFF"/>
                </a:solidFill>
                <a:latin typeface="Times New Roman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062360" y="1529280"/>
            <a:ext cx="600408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CHƯƠNG TRÌNH ĐÀO TẠO NHÂN VIÊN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MÔN HỌC: CSS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2" name="CustomShape 6"/>
          <p:cNvSpPr/>
          <p:nvPr/>
        </p:nvSpPr>
        <p:spPr>
          <a:xfrm>
            <a:off x="3317400" y="6130800"/>
            <a:ext cx="2500200" cy="394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>
                <a:solidFill>
                  <a:srgbClr val="A6A6A6"/>
                </a:solidFill>
                <a:latin typeface="Times New Roman"/>
              </a:rPr>
              <a:t>HANOI – JUN, 2015 </a:t>
            </a:r>
            <a:endParaRPr/>
          </a:p>
        </p:txBody>
      </p:sp>
      <p:sp>
        <p:nvSpPr>
          <p:cNvPr id="83" name="CustomShape 7"/>
          <p:cNvSpPr/>
          <p:nvPr/>
        </p:nvSpPr>
        <p:spPr>
          <a:xfrm>
            <a:off x="5843880" y="4920120"/>
            <a:ext cx="3898440" cy="39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i="1">
                <a:solidFill>
                  <a:srgbClr val="0E5EA5"/>
                </a:solidFill>
                <a:latin typeface="Times New Roman"/>
              </a:rPr>
              <a:t>Trình bày: Team Sass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1933963" y="1454279"/>
            <a:ext cx="5743376" cy="5046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4556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/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356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Tools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Prepros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Livereload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Hammer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Koala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Scout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Bourbon</a:t>
            </a:r>
            <a:endParaRPr dirty="0"/>
          </a:p>
        </p:txBody>
      </p:sp>
      <p:sp>
        <p:nvSpPr>
          <p:cNvPr id="4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CDB7DB2-A3BE-481F-B436-CACE757EA191}" type="slidenum">
              <a:rPr lang="en-US" sz="1200">
                <a:solidFill>
                  <a:srgbClr val="D9D9D9"/>
                </a:solidFill>
                <a:latin typeface="Times New Roman"/>
              </a:rPr>
              <a:t>101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Tools</a:t>
            </a:r>
            <a:endParaRPr dirty="0"/>
          </a:p>
        </p:txBody>
      </p:sp>
      <p:sp>
        <p:nvSpPr>
          <p:cNvPr id="41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Compile SASS to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CSS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mixins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functions,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helpers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compass,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autoPrefix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SourceMaps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Output style: Compressed, Compact, Nested, Expended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1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3F005D8-B87B-420E-AE2E-1A8508786F1D}" type="slidenum">
              <a:rPr lang="en-US" sz="1200">
                <a:solidFill>
                  <a:srgbClr val="D9D9D9"/>
                </a:solidFill>
                <a:latin typeface="Times New Roman"/>
              </a:rPr>
              <a:t>102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EB959-2FC6-48CF-BF33-20FCC963E9A3}" type="slidenum">
              <a:rPr lang="en-US" sz="1200">
                <a:solidFill>
                  <a:srgbClr val="D9D9D9"/>
                </a:solidFill>
                <a:latin typeface="Times New Roman"/>
              </a:rPr>
              <a:t>103</a:t>
            </a:fld>
            <a:endParaRPr/>
          </a:p>
        </p:txBody>
      </p:sp>
      <p:pic>
        <p:nvPicPr>
          <p:cNvPr id="4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err="1" smtClean="0">
                <a:solidFill>
                  <a:srgbClr val="000000"/>
                </a:solidFill>
                <a:latin typeface="Arial"/>
              </a:rPr>
              <a:t>Cheatsheet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hlinkClick r:id="rId3"/>
              </a:rPr>
              <a:t>http://jurs.me/scss-cheat-sheet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3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4"/>
              </a:rPr>
              <a:t>://sass-cheatsheet.brunoscopelliti.com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5"/>
              </a:rPr>
              <a:t>://www.cheatography.com/tag/sass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270" y="3520239"/>
            <a:ext cx="6126839" cy="30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Nest only when necessary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more than 4 levels deep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Before writing a custom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, look for it in compass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Times New Roman"/>
                <a:hlinkClick r:id="rId3"/>
              </a:rPr>
              <a:t>://compass-style.org/reference/compass/css3</a:t>
            </a: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/</a:t>
            </a:r>
            <a:endParaRPr lang="en-US" sz="2000" dirty="0" smtClean="0">
              <a:solidFill>
                <a:srgbClr val="0000FF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Variable naming convention </a:t>
            </a:r>
            <a:r>
              <a:rPr lang="en-US" sz="2400" dirty="0" smtClean="0">
                <a:solidFill>
                  <a:srgbClr val="FF0000"/>
                </a:solidFill>
              </a:rPr>
              <a:t>${</a:t>
            </a:r>
            <a:r>
              <a:rPr lang="en-US" sz="2400" dirty="0" err="1">
                <a:solidFill>
                  <a:srgbClr val="FF0000"/>
                </a:solidFill>
              </a:rPr>
              <a:t>modifer</a:t>
            </a:r>
            <a:r>
              <a:rPr lang="en-US" sz="2400" dirty="0">
                <a:solidFill>
                  <a:srgbClr val="FF0000"/>
                </a:solidFill>
              </a:rPr>
              <a:t>(s)}-{name</a:t>
            </a:r>
            <a:r>
              <a:rPr lang="en-US" sz="2400" dirty="0" smtClean="0">
                <a:solidFill>
                  <a:srgbClr val="FF0000"/>
                </a:solidFill>
              </a:rPr>
              <a:t>}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</a:rPr>
              <a:t>$link-color, $dark-link-color, $large-border-radius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Don’t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reduce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usage, use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params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 input</a:t>
            </a: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Extend is better than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7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152"/>
            <a:ext cx="4517679" cy="4409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028" y="2227152"/>
            <a:ext cx="4458972" cy="44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448"/>
            <a:ext cx="9144000" cy="54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089"/>
            <a:ext cx="9144000" cy="53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295810"/>
            <a:ext cx="8229240" cy="359856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FILE SIZE JUST KEEPS GETTING </a:t>
            </a:r>
            <a:r>
              <a:rPr lang="en-US" sz="4200" dirty="0">
                <a:solidFill>
                  <a:srgbClr val="6AA84F"/>
                </a:solidFill>
                <a:latin typeface="Arial"/>
                <a:ea typeface="Arial"/>
              </a:rPr>
              <a:t>BIGGER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999999"/>
                </a:solidFill>
                <a:latin typeface="Arial"/>
                <a:ea typeface="Arial"/>
              </a:rPr>
              <a:t>As the site evolves we continuously modify the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7626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Simple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2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85800" y="246456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E46C0A"/>
                </a:solidFill>
                <a:latin typeface="Constantia"/>
              </a:rPr>
              <a:t>THANK YOU FOR YOUR ATTENTION!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3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DFBEDCE-DABC-424F-8808-640DCE0A39AA}" type="slidenum">
              <a:rPr lang="en-US" sz="1200">
                <a:solidFill>
                  <a:srgbClr val="FFFFFF"/>
                </a:solidFill>
                <a:latin typeface="Times New Roman"/>
              </a:rPr>
              <a:t>112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90996"/>
            <a:ext cx="9143640" cy="5367004"/>
          </a:xfrm>
          <a:prstGeom prst="rect">
            <a:avLst/>
          </a:prstGeom>
          <a:ln>
            <a:noFill/>
          </a:ln>
        </p:spPr>
      </p:pic>
      <p:pic>
        <p:nvPicPr>
          <p:cNvPr id="99" name="Shape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285195"/>
            <a:ext cx="9143640" cy="1727268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0" y="3430055"/>
            <a:ext cx="9143640" cy="172689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rgbClr val="38761D"/>
                </a:solidFill>
                <a:latin typeface="Arial"/>
                <a:ea typeface="Arial"/>
              </a:rPr>
              <a:t>SOLUTION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666666"/>
                </a:solidFill>
                <a:latin typeface="Arial"/>
                <a:ea typeface="Arial"/>
              </a:rPr>
              <a:t>Object Oriented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755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2033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E06666"/>
                </a:solidFill>
                <a:latin typeface="Arial"/>
                <a:ea typeface="Arial"/>
              </a:rPr>
              <a:t>TWO MAIN PRINCIPLE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424440" y="3136050"/>
            <a:ext cx="8229240" cy="27518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1. Separate Structure and Skin</a:t>
            </a:r>
            <a:endParaRPr dirty="0"/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2. Separate Container and Content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201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10480" y="201789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STRUCTURE AND SKIN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33440" y="3222090"/>
            <a:ext cx="8305920" cy="25606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Separating positioning (</a:t>
            </a:r>
            <a:r>
              <a:rPr lang="en-US" sz="2700" dirty="0">
                <a:solidFill>
                  <a:srgbClr val="B45F06"/>
                </a:solidFill>
                <a:latin typeface="Arial"/>
                <a:ea typeface="Arial"/>
              </a:rPr>
              <a:t>position, float, margin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, etc.) from styling (</a:t>
            </a:r>
            <a:r>
              <a:rPr lang="en-US" sz="2700" dirty="0">
                <a:solidFill>
                  <a:srgbClr val="674EA7"/>
                </a:solidFill>
                <a:latin typeface="Arial"/>
                <a:ea typeface="Arial"/>
              </a:rPr>
              <a:t>background, color, border, etc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0829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6" name="Shape 149"/>
          <p:cNvPicPr/>
          <p:nvPr/>
        </p:nvPicPr>
        <p:blipFill>
          <a:blip r:embed="rId2"/>
          <a:stretch>
            <a:fillRect/>
          </a:stretch>
        </p:blipFill>
        <p:spPr>
          <a:xfrm>
            <a:off x="426283" y="1602492"/>
            <a:ext cx="8291074" cy="4180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677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8" name="Shape 155"/>
          <p:cNvPicPr/>
          <p:nvPr/>
        </p:nvPicPr>
        <p:blipFill>
          <a:blip r:embed="rId2"/>
          <a:stretch>
            <a:fillRect/>
          </a:stretch>
        </p:blipFill>
        <p:spPr>
          <a:xfrm>
            <a:off x="203302" y="1655519"/>
            <a:ext cx="8737036" cy="42292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8635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10" name="Shap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222529" y="1521019"/>
            <a:ext cx="8667973" cy="48073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330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-83998" y="3086370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21" y="1221355"/>
            <a:ext cx="3206530" cy="54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2306117" y="2805712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7" y="4121589"/>
            <a:ext cx="7870459" cy="10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264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Extend, </a:t>
            </a:r>
            <a:r>
              <a:rPr lang="en-US" b="1" kern="0" dirty="0" smtClean="0">
                <a:solidFill>
                  <a:srgbClr val="000000"/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174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09025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CONTAINER AND CONTENT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535680" y="3202290"/>
            <a:ext cx="8072640" cy="2600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Objects should look the same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CC0000"/>
                </a:solidFill>
                <a:latin typeface="Arial"/>
                <a:ea typeface="Arial"/>
              </a:rPr>
              <a:t>no matter where you put them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68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918339" y="2054845"/>
            <a:ext cx="7474224" cy="3838961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 rot="19506600">
            <a:off x="2591640" y="2775330"/>
            <a:ext cx="2973600" cy="14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85200C"/>
                </a:solidFill>
                <a:latin typeface="Arial"/>
                <a:ea typeface="Arial"/>
              </a:rPr>
              <a:t>BAD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881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73546" y="1622275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THE RIGHT WAY</a:t>
            </a:r>
            <a:endParaRPr dirty="0"/>
          </a:p>
        </p:txBody>
      </p:sp>
      <p:pic>
        <p:nvPicPr>
          <p:cNvPr id="120" name="Shape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991856" y="2677755"/>
            <a:ext cx="7373546" cy="37320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521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1069560" y="857250"/>
            <a:ext cx="7004160" cy="51433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872720" y="1392210"/>
            <a:ext cx="193248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h1.page-title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h1 .title-underline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5034960" y="139221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 .block-gray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4745880" y="255465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.recent-post-block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4330080" y="230589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.newsletter-subscribe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.btn .btn-orange</a:t>
            </a:r>
            <a:endParaRPr/>
          </a:p>
        </p:txBody>
      </p:sp>
      <p:sp>
        <p:nvSpPr>
          <p:cNvPr id="126" name="CustomShape 5"/>
          <p:cNvSpPr/>
          <p:nvPr/>
        </p:nvSpPr>
        <p:spPr>
          <a:xfrm>
            <a:off x="7255440" y="2554650"/>
            <a:ext cx="101700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h3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h3</a:t>
            </a:r>
            <a:endParaRPr/>
          </a:p>
        </p:txBody>
      </p:sp>
      <p:sp>
        <p:nvSpPr>
          <p:cNvPr id="127" name="CustomShape 6"/>
          <p:cNvSpPr/>
          <p:nvPr/>
        </p:nvSpPr>
        <p:spPr>
          <a:xfrm>
            <a:off x="5034960" y="28757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</a:t>
            </a:r>
            <a:endParaRPr/>
          </a:p>
        </p:txBody>
      </p:sp>
      <p:sp>
        <p:nvSpPr>
          <p:cNvPr id="128" name="CustomShape 7"/>
          <p:cNvSpPr/>
          <p:nvPr/>
        </p:nvSpPr>
        <p:spPr>
          <a:xfrm>
            <a:off x="4679280" y="36299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.white-list-item</a:t>
            </a:r>
            <a:endParaRPr/>
          </a:p>
        </p:txBody>
      </p:sp>
      <p:sp>
        <p:nvSpPr>
          <p:cNvPr id="129" name="CustomShape 8"/>
          <p:cNvSpPr/>
          <p:nvPr/>
        </p:nvSpPr>
        <p:spPr>
          <a:xfrm>
            <a:off x="3892680" y="4484610"/>
            <a:ext cx="2354040" cy="632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li.highlight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.white-list-item .white-list-item-highlight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0285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042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CC0000"/>
                </a:solidFill>
                <a:latin typeface="Arial"/>
                <a:ea typeface="Arial"/>
              </a:rPr>
              <a:t>IMPORTANT NOTES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196920" y="3077730"/>
            <a:ext cx="8762040" cy="27457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</a:t>
            </a:r>
            <a:r>
              <a:rPr lang="en-US" sz="2200" dirty="0">
                <a:solidFill>
                  <a:srgbClr val="0B5394"/>
                </a:solidFill>
                <a:latin typeface="Arial"/>
                <a:ea typeface="Arial"/>
              </a:rPr>
              <a:t>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attaching </a:t>
            </a:r>
            <a:r>
              <a:rPr lang="en-US" sz="2200" dirty="0">
                <a:solidFill>
                  <a:srgbClr val="B45F06"/>
                </a:solidFill>
                <a:latin typeface="Arial"/>
                <a:ea typeface="Arial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to </a:t>
            </a:r>
            <a:r>
              <a:rPr lang="en-US" sz="2200" dirty="0">
                <a:solidFill>
                  <a:srgbClr val="CC0000"/>
                </a:solidFill>
                <a:latin typeface="Arial"/>
                <a:ea typeface="Arial"/>
              </a:rPr>
              <a:t>element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a.sub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-title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descendent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.sidebar .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recen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-post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ul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 li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200" dirty="0">
                <a:solidFill>
                  <a:srgbClr val="BF9000"/>
                </a:solidFill>
                <a:latin typeface="Arial"/>
                <a:ea typeface="Arial"/>
              </a:rPr>
              <a:t>!important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186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197037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8761D"/>
                </a:solidFill>
                <a:latin typeface="Arial"/>
                <a:ea typeface="Arial"/>
              </a:rPr>
              <a:t>YOU SHOULD READ</a:t>
            </a:r>
            <a:endParaRPr dirty="0"/>
          </a:p>
        </p:txBody>
      </p:sp>
      <p:pic>
        <p:nvPicPr>
          <p:cNvPr id="133" name="Shap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3181238"/>
            <a:ext cx="7067160" cy="29841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333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561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6" name="CustomShape 3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8874747-24DA-473B-B590-E3A55A1394DA}" type="slidenum">
              <a:rPr lang="en-US" sz="1200">
                <a:solidFill>
                  <a:srgbClr val="FFFFFF"/>
                </a:solidFill>
                <a:latin typeface="Times New Roman"/>
              </a:rPr>
              <a:t>27</a:t>
            </a:fld>
            <a:endParaRPr/>
          </a:p>
        </p:txBody>
      </p:sp>
      <p:pic>
        <p:nvPicPr>
          <p:cNvPr id="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28840"/>
            <a:ext cx="9143280" cy="54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B948285-F3FB-42B1-8949-EF95736A530D}" type="slidenum">
              <a:rPr lang="en-US" sz="1200">
                <a:solidFill>
                  <a:srgbClr val="D9D9D9"/>
                </a:solidFill>
                <a:latin typeface="Times New Roman"/>
              </a:rPr>
              <a:t>28</a:t>
            </a:fld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01920"/>
            <a:ext cx="9143280" cy="535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9358D21-8F29-421E-9247-A335AAAC5ED3}" type="slidenum">
              <a:rPr lang="en-US" sz="1200">
                <a:solidFill>
                  <a:srgbClr val="D9D9D9"/>
                </a:solidFill>
                <a:latin typeface="Times New Roman"/>
              </a:rPr>
              <a:t>29</a:t>
            </a:fld>
            <a:endParaRPr/>
          </a:p>
        </p:txBody>
      </p:sp>
      <p:pic>
        <p:nvPicPr>
          <p:cNvPr id="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" y="1700280"/>
            <a:ext cx="4723560" cy="354276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5060887" y="1700280"/>
            <a:ext cx="4068353" cy="354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Good Speed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Work on my phone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Wow, 3D animation!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New Fonts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Multiple browser support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Colorful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Unbelievable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7" name="CustomShape 5"/>
          <p:cNvSpPr/>
          <p:nvPr/>
        </p:nvSpPr>
        <p:spPr>
          <a:xfrm>
            <a:off x="230040" y="5472000"/>
            <a:ext cx="4723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they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Disadvantages of </a:t>
            </a:r>
            <a:r>
              <a:rPr lang="en-US" b="1" kern="0" dirty="0" smtClean="0">
                <a:solidFill>
                  <a:srgbClr val="000000"/>
                </a:solidFill>
              </a:rPr>
              <a:t>Sass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Introduction to </a:t>
            </a:r>
            <a:r>
              <a:rPr lang="en-US" b="1" kern="0" dirty="0" smtClean="0">
                <a:solidFill>
                  <a:srgbClr val="000000"/>
                </a:solidFill>
              </a:rPr>
              <a:t>Compass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rgbClr val="000000"/>
                </a:solidFill>
              </a:rPr>
              <a:t>Loop, Condition</a:t>
            </a:r>
            <a:r>
              <a:rPr lang="en-US" b="1" kern="0" dirty="0">
                <a:solidFill>
                  <a:srgbClr val="000000"/>
                </a:solidFill>
              </a:rPr>
              <a:t>, Function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975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234889C-FA21-4804-9D1F-7DDF3D58C254}" type="slidenum">
              <a:rPr lang="en-US" sz="1200">
                <a:solidFill>
                  <a:srgbClr val="D9D9D9"/>
                </a:solidFill>
                <a:latin typeface="Times New Roman"/>
              </a:rPr>
              <a:t>30</a:t>
            </a:fld>
            <a:endParaRPr/>
          </a:p>
        </p:txBody>
      </p:sp>
      <p:pic>
        <p:nvPicPr>
          <p:cNvPr id="10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4849560" cy="561492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4954680" y="1256400"/>
            <a:ext cx="406008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we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0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67680" y="2325600"/>
            <a:ext cx="2913840" cy="2856960"/>
          </a:xfrm>
          <a:prstGeom prst="rect">
            <a:avLst/>
          </a:prstGeom>
          <a:ln>
            <a:noFill/>
          </a:ln>
        </p:spPr>
      </p:pic>
      <p:sp>
        <p:nvSpPr>
          <p:cNvPr id="104" name="CustomShape 5"/>
          <p:cNvSpPr/>
          <p:nvPr/>
        </p:nvSpPr>
        <p:spPr>
          <a:xfrm>
            <a:off x="4954680" y="1871640"/>
            <a:ext cx="4174560" cy="427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complex, too long</a:t>
            </a: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Difficult to maintain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What if customer want to change a color in project</a:t>
            </a:r>
            <a:r>
              <a:rPr lang="en-US" sz="2600" dirty="0" smtClean="0">
                <a:solidFill>
                  <a:srgbClr val="000000"/>
                </a:solidFill>
                <a:latin typeface="Times New Roman"/>
              </a:rPr>
              <a:t>?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/>
              </a:rPr>
              <a:t>Ctrl + R =&gt; replace all?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07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8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0429BC6-5CBD-47BC-AE94-01184BA16319}" type="slidenum">
              <a:rPr lang="en-US" sz="1200">
                <a:solidFill>
                  <a:srgbClr val="D9D9D9"/>
                </a:solidFill>
                <a:latin typeface="Times New Roman"/>
              </a:rPr>
              <a:t>31</a:t>
            </a:fld>
            <a:endParaRPr/>
          </a:p>
        </p:txBody>
      </p:sp>
      <p:pic>
        <p:nvPicPr>
          <p:cNvPr id="10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20" y="2120760"/>
            <a:ext cx="8772840" cy="415692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198720" y="1249200"/>
            <a:ext cx="8776440" cy="685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Dupplicate, hard to read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Waste of time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0BCABF2-0377-426A-8AE0-81C28D40C8F7}" type="slidenum">
              <a:rPr lang="en-US" sz="1200">
                <a:solidFill>
                  <a:srgbClr val="D9D9D9"/>
                </a:solidFill>
                <a:latin typeface="Times New Roman"/>
              </a:rPr>
              <a:t>32</a:t>
            </a:fld>
            <a:endParaRPr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160" y="2120760"/>
            <a:ext cx="8898840" cy="45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AA3C5DC-A71C-4BAE-9B27-4FABA19AD6FA}" type="slidenum">
              <a:rPr lang="en-US" sz="1200">
                <a:solidFill>
                  <a:srgbClr val="D9D9D9"/>
                </a:solidFill>
                <a:latin typeface="Times New Roman"/>
              </a:rPr>
              <a:t>33</a:t>
            </a:fld>
            <a:endParaRPr/>
          </a:p>
        </p:txBody>
      </p:sp>
      <p:sp>
        <p:nvSpPr>
          <p:cNvPr id="120" name="CustomShape 4"/>
          <p:cNvSpPr/>
          <p:nvPr/>
        </p:nvSpPr>
        <p:spPr>
          <a:xfrm>
            <a:off x="166680" y="1214280"/>
            <a:ext cx="8776440" cy="856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Hard to implement</a:t>
            </a:r>
            <a:endParaRPr/>
          </a:p>
        </p:txBody>
      </p:sp>
      <p:pic>
        <p:nvPicPr>
          <p:cNvPr id="12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80" y="2071800"/>
            <a:ext cx="8776440" cy="43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No re-use, just copy &amp; paste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432B634-C467-44B1-9A66-CC57637BFB4B}" type="slidenum">
              <a:rPr lang="en-US" sz="1200">
                <a:solidFill>
                  <a:srgbClr val="D9D9D9"/>
                </a:solidFill>
                <a:latin typeface="Times New Roman"/>
              </a:rPr>
              <a:t>34</a:t>
            </a:fld>
            <a:endParaRPr/>
          </a:p>
        </p:txBody>
      </p:sp>
      <p:pic>
        <p:nvPicPr>
          <p:cNvPr id="12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00" y="2023920"/>
            <a:ext cx="3799800" cy="2765160"/>
          </a:xfrm>
          <a:prstGeom prst="rect">
            <a:avLst/>
          </a:prstGeom>
          <a:ln>
            <a:noFill/>
          </a:ln>
        </p:spPr>
      </p:pic>
      <p:pic>
        <p:nvPicPr>
          <p:cNvPr id="12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204920" y="5024520"/>
            <a:ext cx="2304720" cy="1194840"/>
          </a:xfrm>
          <a:prstGeom prst="rect">
            <a:avLst/>
          </a:prstGeom>
          <a:ln>
            <a:noFill/>
          </a:ln>
        </p:spPr>
      </p:pic>
      <p:pic>
        <p:nvPicPr>
          <p:cNvPr id="12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117760" y="2027160"/>
            <a:ext cx="3568320" cy="2762280"/>
          </a:xfrm>
          <a:prstGeom prst="rect">
            <a:avLst/>
          </a:prstGeom>
          <a:ln>
            <a:noFill/>
          </a:ln>
        </p:spPr>
      </p:pic>
      <p:pic>
        <p:nvPicPr>
          <p:cNvPr id="12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49560" y="5115960"/>
            <a:ext cx="2304720" cy="110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025F193-0A1E-4EF7-ACEC-5882AD38CAF0}" type="slidenum">
              <a:rPr lang="en-US" sz="1200">
                <a:solidFill>
                  <a:srgbClr val="D9D9D9"/>
                </a:solidFill>
                <a:latin typeface="Times New Roman"/>
              </a:rPr>
              <a:t>35</a:t>
            </a:fld>
            <a:endParaRPr/>
          </a:p>
        </p:txBody>
      </p:sp>
      <p:pic>
        <p:nvPicPr>
          <p:cNvPr id="1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80" y="1990440"/>
            <a:ext cx="8740080" cy="4667040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Oh my god, no looping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71440" y="1242360"/>
            <a:ext cx="851472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Separate CSS are good enough?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0E1D408-A32E-46F0-9599-FE90D0FF0CCE}" type="slidenum">
              <a:rPr lang="en-US" sz="1200">
                <a:solidFill>
                  <a:srgbClr val="D9D9D9"/>
                </a:solidFill>
                <a:latin typeface="Times New Roman"/>
              </a:rPr>
              <a:t>36</a:t>
            </a:fld>
            <a:endParaRPr/>
          </a:p>
        </p:txBody>
      </p:sp>
      <p:pic>
        <p:nvPicPr>
          <p:cNvPr id="1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360" y="2249640"/>
            <a:ext cx="4742640" cy="400788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4914720" y="3613680"/>
            <a:ext cx="4228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FF0000"/>
                </a:solidFill>
                <a:latin typeface="Times New Roman"/>
              </a:rPr>
              <a:t>=&gt; HTTP requests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we need?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change/maintain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Variable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read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Nesting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write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</a:rPr>
              <a:t>Mixins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 duplicate, reusable code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Extend/Inheritance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organize, fewer requests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Partials, Import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Powerful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Operators, Condition, Loop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</p:txBody>
      </p:sp>
      <p:sp>
        <p:nvSpPr>
          <p:cNvPr id="1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9FBF267-AF3C-4B2B-BF14-472D366CEC97}" type="slidenum">
              <a:rPr lang="en-US" sz="1200">
                <a:solidFill>
                  <a:srgbClr val="D9D9D9"/>
                </a:solidFill>
                <a:latin typeface="Times New Roman"/>
              </a:r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F569694-5C2D-43A3-BE17-BB59C29AD62B}" type="slidenum">
              <a:rPr lang="en-US" sz="1200">
                <a:solidFill>
                  <a:srgbClr val="D9D9D9"/>
                </a:solidFill>
                <a:latin typeface="Times New Roman"/>
              </a:rPr>
              <a:t>39</a:t>
            </a:fld>
            <a:endParaRPr/>
          </a:p>
        </p:txBody>
      </p:sp>
      <p:pic>
        <p:nvPicPr>
          <p:cNvPr id="1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920" y="2290680"/>
            <a:ext cx="5201640" cy="390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680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112788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is Sass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28600" y="1920960"/>
            <a:ext cx="872892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Syntactically Awesome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StyleSheets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Simple but powerful syntax for creating manageable CSS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“flavors” – SASS &amp; SCSS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7E1B0B7-6D46-49C8-B59E-29E4D18CF4A1}" type="slidenum">
              <a:rPr lang="en-US" sz="1200">
                <a:solidFill>
                  <a:srgbClr val="D9D9D9"/>
                </a:solidFill>
                <a:latin typeface="Times New Roman"/>
              </a:rPr>
              <a:t>40</a:t>
            </a:fld>
            <a:endParaRPr/>
          </a:p>
        </p:txBody>
      </p:sp>
      <p:pic>
        <p:nvPicPr>
          <p:cNvPr id="1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00" y="4286160"/>
            <a:ext cx="4342680" cy="232812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286160"/>
            <a:ext cx="457128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FA2D880-0AE0-403E-A3AE-53A3C4C7D700}" type="slidenum">
              <a:rPr lang="en-US" sz="1200">
                <a:solidFill>
                  <a:srgbClr val="D9D9D9"/>
                </a:solidFill>
                <a:latin typeface="Times New Roman"/>
              </a:rPr>
              <a:t>41</a:t>
            </a:fld>
            <a:endParaRPr/>
          </a:p>
        </p:txBody>
      </p:sp>
      <p:pic>
        <p:nvPicPr>
          <p:cNvPr id="1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00" y="2500200"/>
            <a:ext cx="879084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work flow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5B37B59-1F64-4E85-87D8-F494E13DC72F}" type="slidenum">
              <a:rPr lang="en-US" sz="1200">
                <a:solidFill>
                  <a:srgbClr val="D9D9D9"/>
                </a:solidFill>
                <a:latin typeface="Times New Roman"/>
              </a:rPr>
              <a:t>42</a:t>
            </a:fld>
            <a:endParaRPr/>
          </a:p>
        </p:txBody>
      </p:sp>
      <p:pic>
        <p:nvPicPr>
          <p:cNvPr id="1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0160" y="2610000"/>
            <a:ext cx="8714520" cy="286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6678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22983F5-0029-4ABD-8208-B6130857557D}" type="slidenum">
              <a:rPr lang="en-US" sz="1200">
                <a:solidFill>
                  <a:srgbClr val="D9D9D9"/>
                </a:solidFill>
                <a:latin typeface="Times New Roman"/>
              </a:rPr>
              <a:t>44</a:t>
            </a:fld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3080"/>
            <a:ext cx="9143280" cy="561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40F0A26-F382-4B65-A05C-E1254159F409}" type="slidenum">
              <a:rPr lang="en-US" sz="1200">
                <a:solidFill>
                  <a:srgbClr val="D9D9D9"/>
                </a:solidFill>
                <a:latin typeface="Times New Roman"/>
              </a:rPr>
              <a:t>45</a:t>
            </a:fld>
            <a:endParaRPr/>
          </a:p>
        </p:txBody>
      </p:sp>
      <p:pic>
        <p:nvPicPr>
          <p:cNvPr id="17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225607F-6CB9-4FB8-A504-8F72CCD1BF0F}" type="slidenum">
              <a:rPr lang="en-US" sz="1200">
                <a:solidFill>
                  <a:srgbClr val="D9D9D9"/>
                </a:solidFill>
                <a:latin typeface="Times New Roman"/>
              </a:rPr>
              <a:t>46</a:t>
            </a:fld>
            <a:endParaRPr/>
          </a:p>
        </p:txBody>
      </p:sp>
      <p:pic>
        <p:nvPicPr>
          <p:cNvPr id="18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81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FAE49F4-89A5-45BA-8823-F79B6A3DAD43}" type="slidenum">
              <a:rPr lang="en-US" sz="1200">
                <a:solidFill>
                  <a:srgbClr val="D9D9D9"/>
                </a:solidFill>
                <a:latin typeface="Times New Roman"/>
              </a:rPr>
              <a:t>48</a:t>
            </a:fld>
            <a:endParaRPr/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FCD7182-9E0F-46C7-ACE9-4FA436EAC063}" type="slidenum">
              <a:rPr lang="en-US" sz="1200">
                <a:solidFill>
                  <a:srgbClr val="D9D9D9"/>
                </a:solidFill>
                <a:latin typeface="Times New Roman"/>
              </a:rPr>
              <a:t>49</a:t>
            </a:fld>
            <a:endParaRPr/>
          </a:p>
        </p:txBody>
      </p:sp>
      <p:pic>
        <p:nvPicPr>
          <p:cNvPr id="19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57200"/>
            <a:ext cx="9143280" cy="550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236770"/>
            <a:ext cx="8229240" cy="58428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</a:rPr>
              <a:t>What is object-oriented CSS?</a:t>
            </a:r>
            <a:endParaRPr dirty="0"/>
          </a:p>
        </p:txBody>
      </p:sp>
      <p:sp>
        <p:nvSpPr>
          <p:cNvPr id="90" name="TextShape 2"/>
          <p:cNvSpPr txBox="1"/>
          <p:nvPr/>
        </p:nvSpPr>
        <p:spPr>
          <a:xfrm>
            <a:off x="457200" y="3458610"/>
            <a:ext cx="8229240" cy="19638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20000"/>
              </a:lnSpc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A methodology of writing </a:t>
            </a:r>
            <a:r>
              <a:rPr lang="en-US" sz="3000" dirty="0">
                <a:solidFill>
                  <a:srgbClr val="E06666"/>
                </a:solidFill>
                <a:latin typeface="Arial"/>
                <a:ea typeface="Arial"/>
              </a:rPr>
              <a:t>reusable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CSS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that is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fast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scalable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maintainable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357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8FEEFEA-2522-4A01-A678-73F3409AAE6B}" type="slidenum">
              <a:rPr lang="en-US" sz="1200">
                <a:solidFill>
                  <a:srgbClr val="D9D9D9"/>
                </a:solidFill>
                <a:latin typeface="Times New Roman"/>
              </a:rPr>
              <a:t>50</a:t>
            </a:fld>
            <a:endParaRPr/>
          </a:p>
        </p:txBody>
      </p:sp>
      <p:pic>
        <p:nvPicPr>
          <p:cNvPr id="2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5200"/>
            <a:ext cx="9143280" cy="55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0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D67204-5F52-4350-A519-0FB960FC7E4C}" type="slidenum">
              <a:rPr lang="en-US" sz="1200">
                <a:solidFill>
                  <a:srgbClr val="D9D9D9"/>
                </a:solidFill>
                <a:latin typeface="Times New Roman"/>
              </a:rPr>
              <a:t>51</a:t>
            </a:fld>
            <a:endParaRPr/>
          </a:p>
        </p:txBody>
      </p:sp>
      <p:pic>
        <p:nvPicPr>
          <p:cNvPr id="20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0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1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1FFD93E-752E-45F2-9F8C-A8AF43426536}" type="slidenum">
              <a:rPr lang="en-US" sz="1200">
                <a:solidFill>
                  <a:srgbClr val="D9D9D9"/>
                </a:solidFill>
                <a:latin typeface="Times New Roman"/>
              </a:rPr>
              <a:t>52</a:t>
            </a:fld>
            <a:endParaRPr/>
          </a:p>
        </p:txBody>
      </p:sp>
      <p:pic>
        <p:nvPicPr>
          <p:cNvPr id="21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567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5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6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7960058-6876-4311-9127-598430759121}" type="slidenum">
              <a:rPr lang="en-US" sz="1200">
                <a:solidFill>
                  <a:srgbClr val="D9D9D9"/>
                </a:solidFill>
                <a:latin typeface="Times New Roman"/>
              </a:rPr>
              <a:t>54</a:t>
            </a:fld>
            <a:endParaRPr/>
          </a:p>
        </p:txBody>
      </p:sp>
      <p:pic>
        <p:nvPicPr>
          <p:cNvPr id="2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13640"/>
            <a:ext cx="9143280" cy="55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C3090B-EB07-4A41-BFE4-8401B94A2C08}" type="slidenum">
              <a:rPr lang="en-US" sz="1200">
                <a:solidFill>
                  <a:srgbClr val="D9D9D9"/>
                </a:solidFill>
                <a:latin typeface="Times New Roman"/>
              </a:rPr>
              <a:t>55</a:t>
            </a:fld>
            <a:endParaRPr/>
          </a:p>
        </p:txBody>
      </p:sp>
      <p:pic>
        <p:nvPicPr>
          <p:cNvPr id="2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5D6771-381B-4585-AB35-680C03FFDFB3}" type="slidenum">
              <a:rPr lang="en-US" sz="1200">
                <a:solidFill>
                  <a:srgbClr val="D9D9D9"/>
                </a:solidFill>
                <a:latin typeface="Times New Roman"/>
              </a:rPr>
              <a:t>56</a:t>
            </a:fld>
            <a:endParaRPr/>
          </a:p>
        </p:txBody>
      </p:sp>
      <p:pic>
        <p:nvPicPr>
          <p:cNvPr id="2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93B7530-05F9-4EF3-9B43-756724576540}" type="slidenum">
              <a:rPr lang="en-US" sz="1200">
                <a:solidFill>
                  <a:srgbClr val="D9D9D9"/>
                </a:solidFill>
                <a:latin typeface="Times New Roman"/>
              </a:rPr>
              <a:t>57</a:t>
            </a:fld>
            <a:endParaRPr/>
          </a:p>
        </p:txBody>
      </p:sp>
      <p:pic>
        <p:nvPicPr>
          <p:cNvPr id="2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77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A379AE0-E806-463E-9098-88EFC7937CD8}" type="slidenum">
              <a:rPr lang="en-US" sz="1200">
                <a:solidFill>
                  <a:srgbClr val="D9D9D9"/>
                </a:solidFill>
                <a:latin typeface="Times New Roman"/>
              </a:rPr>
              <a:t>59</a:t>
            </a:fld>
            <a:endParaRPr/>
          </a:p>
        </p:txBody>
      </p:sp>
      <p:pic>
        <p:nvPicPr>
          <p:cNvPr id="24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60960"/>
            <a:ext cx="9143640" cy="54464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0559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ACD2583-A5A8-4FA1-8FD2-4A0EEB3360BC}" type="slidenum">
              <a:rPr lang="en-US" sz="1200">
                <a:solidFill>
                  <a:srgbClr val="D9D9D9"/>
                </a:solidFill>
                <a:latin typeface="Times New Roman"/>
              </a:rPr>
              <a:t>60</a:t>
            </a:fld>
            <a:endParaRPr/>
          </a:p>
        </p:txBody>
      </p:sp>
      <p:pic>
        <p:nvPicPr>
          <p:cNvPr id="2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673B9A-23FB-4113-BF54-6E57A8F7C133}" type="slidenum">
              <a:rPr lang="en-US" sz="1200">
                <a:solidFill>
                  <a:srgbClr val="D9D9D9"/>
                </a:solidFill>
                <a:latin typeface="Times New Roman"/>
              </a:rPr>
              <a:t>61</a:t>
            </a:fld>
            <a:endParaRPr/>
          </a:p>
        </p:txBody>
      </p:sp>
      <p:pic>
        <p:nvPicPr>
          <p:cNvPr id="2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EB570E3-6DB2-4EB7-8209-88C3709DE47A}" type="slidenum">
              <a:rPr lang="en-US" sz="1200">
                <a:solidFill>
                  <a:srgbClr val="D9D9D9"/>
                </a:solidFill>
                <a:latin typeface="Times New Roman"/>
              </a:rPr>
              <a:t>62</a:t>
            </a:fld>
            <a:endParaRPr/>
          </a:p>
        </p:txBody>
      </p:sp>
      <p:pic>
        <p:nvPicPr>
          <p:cNvPr id="2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9143280" cy="375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/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890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65A98A4-A17A-4D47-B6C1-48CFFD3E4BF7}" type="slidenum">
              <a:rPr lang="en-US" sz="1200">
                <a:solidFill>
                  <a:srgbClr val="D9D9D9"/>
                </a:solidFill>
                <a:latin typeface="Times New Roman"/>
              </a:rPr>
              <a:t>64</a:t>
            </a:fld>
            <a:endParaRPr/>
          </a:p>
        </p:txBody>
      </p:sp>
      <p:pic>
        <p:nvPicPr>
          <p:cNvPr id="2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A68D6C4-AF53-4624-BD0C-54CEFBAC06B6}" type="slidenum">
              <a:rPr lang="en-US" sz="1200">
                <a:solidFill>
                  <a:srgbClr val="D9D9D9"/>
                </a:solidFill>
                <a:latin typeface="Times New Roman"/>
              </a:rPr>
              <a:t>65</a:t>
            </a:fld>
            <a:endParaRPr/>
          </a:p>
        </p:txBody>
      </p:sp>
      <p:pic>
        <p:nvPicPr>
          <p:cNvPr id="26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7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6166A71-1521-4507-9756-61CC2C553C8A}" type="slidenum">
              <a:rPr lang="en-US" sz="1200">
                <a:solidFill>
                  <a:srgbClr val="D9D9D9"/>
                </a:solidFill>
                <a:latin typeface="Times New Roman"/>
              </a:rPr>
              <a:t>66</a:t>
            </a:fld>
            <a:endParaRPr/>
          </a:p>
        </p:txBody>
      </p:sp>
      <p:pic>
        <p:nvPicPr>
          <p:cNvPr id="2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  <a:hlinkClick r:id="rId2"/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1147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BF367E5-462C-4FBC-882E-6DFA9488751B}" type="slidenum">
              <a:rPr lang="en-US" sz="1200">
                <a:solidFill>
                  <a:srgbClr val="D9D9D9"/>
                </a:solidFill>
                <a:latin typeface="Times New Roman"/>
              </a:rPr>
              <a:t>69</a:t>
            </a:fld>
            <a:endParaRPr/>
          </a:p>
        </p:txBody>
      </p:sp>
      <p:pic>
        <p:nvPicPr>
          <p:cNvPr id="2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78360" y="247113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CODE </a:t>
            </a:r>
            <a:r>
              <a:rPr lang="en-US" sz="4200" dirty="0">
                <a:solidFill>
                  <a:srgbClr val="CC0000"/>
                </a:solidFill>
                <a:latin typeface="Arial"/>
                <a:ea typeface="Arial"/>
              </a:rPr>
              <a:t>RE-USE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ALMOST </a:t>
            </a:r>
            <a:r>
              <a:rPr lang="en-US" sz="4200" dirty="0" smtClean="0">
                <a:solidFill>
                  <a:srgbClr val="666666"/>
                </a:solidFill>
                <a:latin typeface="Arial"/>
                <a:ea typeface="Arial"/>
              </a:rPr>
              <a:t>NONEXISTENT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 smtClean="0">
                <a:solidFill>
                  <a:srgbClr val="999999"/>
                </a:solidFill>
                <a:latin typeface="Arial"/>
                <a:ea typeface="Arial"/>
              </a:rPr>
              <a:t>people don’t trust other developers code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8901967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DEFB1-8B15-4BAA-BE06-0D270CFF0216}" type="slidenum">
              <a:rPr lang="en-US" sz="1200">
                <a:solidFill>
                  <a:srgbClr val="D9D9D9"/>
                </a:solidFill>
                <a:latin typeface="Times New Roman"/>
              </a:rPr>
              <a:t>70</a:t>
            </a:fld>
            <a:endParaRPr/>
          </a:p>
        </p:txBody>
      </p:sp>
      <p:pic>
        <p:nvPicPr>
          <p:cNvPr id="2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360" y="1242360"/>
            <a:ext cx="917964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1F1AA0C-AB88-438C-905E-02A02C90460C}" type="slidenum">
              <a:rPr lang="en-US" sz="1200">
                <a:solidFill>
                  <a:srgbClr val="D9D9D9"/>
                </a:solidFill>
                <a:latin typeface="Times New Roman"/>
              </a:rPr>
              <a:t>71</a:t>
            </a:fld>
            <a:endParaRPr/>
          </a:p>
        </p:txBody>
      </p:sp>
      <p:pic>
        <p:nvPicPr>
          <p:cNvPr id="29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CDB6FD-738A-41F1-B7C0-74F06E994DFE}" type="slidenum">
              <a:rPr lang="en-US" sz="1200">
                <a:solidFill>
                  <a:srgbClr val="D9D9D9"/>
                </a:solidFill>
                <a:latin typeface="Times New Roman"/>
              </a:rPr>
              <a:t>72</a:t>
            </a:fld>
            <a:endParaRPr/>
          </a:p>
        </p:txBody>
      </p:sp>
      <p:pic>
        <p:nvPicPr>
          <p:cNvPr id="2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FDB67D9-F666-4392-B623-5A52073D8A5C}" type="slidenum">
              <a:rPr lang="en-US" sz="1200">
                <a:solidFill>
                  <a:srgbClr val="D9D9D9"/>
                </a:solidFill>
                <a:latin typeface="Times New Roman"/>
              </a:rPr>
              <a:t>73</a:t>
            </a:fld>
            <a:endParaRPr/>
          </a:p>
        </p:txBody>
      </p:sp>
      <p:pic>
        <p:nvPicPr>
          <p:cNvPr id="3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/>
              <a:t>Loop, Condition</a:t>
            </a:r>
            <a:r>
              <a:rPr lang="en-US" b="1" kern="0" dirty="0"/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0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F0C293C-4BF8-4E93-9019-9AEB10A715A3}" type="slidenum">
              <a:rPr lang="en-US" sz="1200">
                <a:solidFill>
                  <a:srgbClr val="D9D9D9"/>
                </a:solidFill>
                <a:latin typeface="Times New Roman"/>
              </a:rPr>
              <a:t>75</a:t>
            </a:fld>
            <a:endParaRPr/>
          </a:p>
        </p:txBody>
      </p:sp>
      <p:pic>
        <p:nvPicPr>
          <p:cNvPr id="3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1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A04470D-C3B6-4AE3-9530-8725FCA6A01C}" type="slidenum">
              <a:rPr lang="en-US" sz="1200">
                <a:solidFill>
                  <a:srgbClr val="D9D9D9"/>
                </a:solidFill>
                <a:latin typeface="Times New Roman"/>
              </a:rPr>
              <a:t>76</a:t>
            </a:fld>
            <a:endParaRPr/>
          </a:p>
        </p:txBody>
      </p:sp>
      <p:pic>
        <p:nvPicPr>
          <p:cNvPr id="31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DD1E7AF-6141-478B-8705-D9199168CEEC}" type="slidenum">
              <a:rPr lang="en-US" sz="1200">
                <a:solidFill>
                  <a:srgbClr val="D9D9D9"/>
                </a:solidFill>
                <a:latin typeface="Times New Roman"/>
              </a:rPr>
              <a:t>77</a:t>
            </a:fld>
            <a:endParaRPr/>
          </a:p>
        </p:txBody>
      </p:sp>
      <p:pic>
        <p:nvPicPr>
          <p:cNvPr id="3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B807CE-FE79-450F-A8C8-3AAE61B9435A}" type="slidenum">
              <a:rPr lang="en-US" sz="1200">
                <a:solidFill>
                  <a:srgbClr val="D9D9D9"/>
                </a:solidFill>
                <a:latin typeface="Times New Roman"/>
              </a:rPr>
              <a:t>78</a:t>
            </a:fld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2290378-5E96-455E-8943-E4A392A1955C}" type="slidenum">
              <a:rPr lang="en-US" sz="1200">
                <a:solidFill>
                  <a:srgbClr val="D9D9D9"/>
                </a:solidFill>
                <a:latin typeface="Times New Roman"/>
              </a:rPr>
              <a:t>79</a:t>
            </a:fld>
            <a:endParaRPr/>
          </a:p>
        </p:txBody>
      </p:sp>
      <p:pic>
        <p:nvPicPr>
          <p:cNvPr id="3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26" y="3025170"/>
            <a:ext cx="3943800" cy="899640"/>
          </a:xfrm>
          <a:prstGeom prst="rect">
            <a:avLst/>
          </a:prstGeom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rgbClr val="CC0000"/>
                </a:solidFill>
                <a:latin typeface="Arial"/>
                <a:ea typeface="Arial"/>
              </a:rPr>
              <a:t>Anything re-usable?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4409038" y="1230851"/>
            <a:ext cx="4734962" cy="5396287"/>
            <a:chOff x="4409038" y="1230851"/>
            <a:chExt cx="4734962" cy="5396287"/>
          </a:xfrm>
        </p:grpSpPr>
        <p:pic>
          <p:nvPicPr>
            <p:cNvPr id="94" name="Shape 10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09038" y="1230851"/>
              <a:ext cx="4734962" cy="5396287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418090" y="5223850"/>
              <a:ext cx="425513" cy="561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4894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07384F2-72D0-4875-A785-69DF7E0134A6}" type="slidenum">
              <a:rPr lang="en-US" sz="1200">
                <a:solidFill>
                  <a:srgbClr val="D9D9D9"/>
                </a:solidFill>
                <a:latin typeface="Times New Roman"/>
              </a:rPr>
              <a:t>80</a:t>
            </a:fld>
            <a:endParaRPr/>
          </a:p>
        </p:txBody>
      </p:sp>
      <p:pic>
        <p:nvPicPr>
          <p:cNvPr id="3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5194622-3447-465F-A0AB-1E9AC6150BA3}" type="slidenum">
              <a:rPr lang="en-US" sz="1200">
                <a:solidFill>
                  <a:srgbClr val="D9D9D9"/>
                </a:solidFill>
                <a:latin typeface="Times New Roman"/>
              </a:rPr>
              <a:t>81</a:t>
            </a:fld>
            <a:endParaRPr/>
          </a:p>
        </p:txBody>
      </p:sp>
      <p:pic>
        <p:nvPicPr>
          <p:cNvPr id="3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58C5CBD-6917-4CFF-AD36-2258FEE480DD}" type="slidenum">
              <a:rPr lang="en-US" sz="1200">
                <a:solidFill>
                  <a:srgbClr val="D9D9D9"/>
                </a:solidFill>
                <a:latin typeface="Times New Roman"/>
              </a:rPr>
              <a:t>82</a:t>
            </a:fld>
            <a:endParaRPr/>
          </a:p>
        </p:txBody>
      </p:sp>
      <p:pic>
        <p:nvPicPr>
          <p:cNvPr id="3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F9C62ED-6E6B-421D-990F-4860D515A1D6}" type="slidenum">
              <a:rPr lang="en-US" sz="1200">
                <a:solidFill>
                  <a:srgbClr val="D9D9D9"/>
                </a:solidFill>
                <a:latin typeface="Times New Roman"/>
              </a:rPr>
              <a:t>83</a:t>
            </a:fld>
            <a:endParaRPr/>
          </a:p>
        </p:txBody>
      </p:sp>
      <p:pic>
        <p:nvPicPr>
          <p:cNvPr id="35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91A4DC5-941B-416F-9704-574C4D083983}" type="slidenum">
              <a:rPr lang="en-US" sz="1200">
                <a:solidFill>
                  <a:srgbClr val="D9D9D9"/>
                </a:solidFill>
                <a:latin typeface="Times New Roman"/>
              </a:rPr>
              <a:t>84</a:t>
            </a:fld>
            <a:endParaRPr/>
          </a:p>
        </p:txBody>
      </p:sp>
      <p:pic>
        <p:nvPicPr>
          <p:cNvPr id="36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Introduction to </a:t>
            </a:r>
            <a:r>
              <a:rPr lang="en-US" b="1" kern="0" dirty="0" smtClean="0"/>
              <a:t>Compass</a:t>
            </a:r>
            <a:endParaRPr lang="en-US" b="1" kern="0" dirty="0"/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>
                <a:hlinkClick r:id="rId2"/>
              </a:rPr>
              <a:t>Loop</a:t>
            </a:r>
            <a:r>
              <a:rPr lang="en-US" b="1" kern="0" dirty="0" smtClean="0"/>
              <a:t>, </a:t>
            </a:r>
            <a:r>
              <a:rPr lang="en-US" b="1" kern="0" dirty="0" smtClean="0">
                <a:hlinkClick r:id="rId3"/>
              </a:rPr>
              <a:t>Condition</a:t>
            </a:r>
            <a:r>
              <a:rPr lang="en-US" b="1" kern="0" dirty="0"/>
              <a:t>, </a:t>
            </a:r>
            <a:r>
              <a:rPr lang="en-US" b="1" kern="0" dirty="0">
                <a:hlinkClick r:id="rId4"/>
              </a:rPr>
              <a:t>Function</a:t>
            </a:r>
            <a:r>
              <a:rPr lang="en-US" b="1" kern="0" dirty="0">
                <a:solidFill>
                  <a:srgbClr val="000000"/>
                </a:solidFill>
                <a:hlinkClick r:id="rId4"/>
              </a:rPr>
              <a:t> </a:t>
            </a:r>
            <a:endParaRPr lang="en-US" b="1" kern="0" dirty="0">
              <a:solidFill>
                <a:srgbClr val="000000"/>
              </a:solidFill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039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446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0F9808D-81C3-445F-BE3E-8AF0184282AF}" type="slidenum">
              <a:rPr lang="en-US" sz="1200">
                <a:solidFill>
                  <a:srgbClr val="D9D9D9"/>
                </a:solidFill>
                <a:latin typeface="Times New Roman"/>
              </a:rPr>
              <a:t>86</a:t>
            </a:fld>
            <a:endParaRPr/>
          </a:p>
        </p:txBody>
      </p:sp>
      <p:pic>
        <p:nvPicPr>
          <p:cNvPr id="37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835360"/>
            <a:ext cx="8228880" cy="219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C5FDEE5-9505-4B35-8E10-90A53A29FF77}" type="slidenum">
              <a:rPr lang="en-US" sz="1200">
                <a:solidFill>
                  <a:srgbClr val="D9D9D9"/>
                </a:solidFill>
                <a:latin typeface="Times New Roman"/>
              </a:rPr>
              <a:t>87</a:t>
            </a:fld>
            <a:endParaRPr/>
          </a:p>
        </p:txBody>
      </p:sp>
      <p:pic>
        <p:nvPicPr>
          <p:cNvPr id="3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6CA2DDE-45A7-4C68-916B-EB6926059330}" type="slidenum">
              <a:rPr lang="en-US" sz="1200">
                <a:solidFill>
                  <a:srgbClr val="D9D9D9"/>
                </a:solidFill>
                <a:latin typeface="Times New Roman"/>
              </a:rPr>
              <a:t>88</a:t>
            </a:fld>
            <a:endParaRPr/>
          </a:p>
        </p:txBody>
      </p:sp>
      <p:pic>
        <p:nvPicPr>
          <p:cNvPr id="3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20" y="2749680"/>
            <a:ext cx="8782200" cy="232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64A3523-BA32-4605-8A1E-51F40A56B4C4}" type="slidenum">
              <a:rPr lang="en-US" sz="1200">
                <a:solidFill>
                  <a:srgbClr val="D9D9D9"/>
                </a:solidFill>
                <a:latin typeface="Times New Roman"/>
              </a:rPr>
              <a:t>89</a:t>
            </a:fld>
            <a:endParaRPr/>
          </a:p>
        </p:txBody>
      </p:sp>
      <p:pic>
        <p:nvPicPr>
          <p:cNvPr id="3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309130"/>
            <a:ext cx="8229240" cy="3473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BF9000"/>
                </a:solidFill>
                <a:latin typeface="Arial"/>
                <a:ea typeface="Arial"/>
              </a:rPr>
              <a:t>OVERRIDING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VERY COMPLEX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Almost my </a:t>
            </a:r>
            <a:r>
              <a:rPr lang="en-US" sz="2600" dirty="0" err="1">
                <a:solidFill>
                  <a:srgbClr val="999999"/>
                </a:solidFill>
                <a:latin typeface="Arial"/>
                <a:ea typeface="Arial"/>
              </a:rPr>
              <a:t>css</a:t>
            </a: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 lines of code is overridden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6939608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8393B20-A92B-4993-BD36-E3C13BC2C06F}" type="slidenum">
              <a:rPr lang="en-US" sz="1200">
                <a:solidFill>
                  <a:srgbClr val="D9D9D9"/>
                </a:solidFill>
                <a:latin typeface="Times New Roman"/>
              </a:rPr>
              <a:t>90</a:t>
            </a:fld>
            <a:endParaRPr/>
          </a:p>
        </p:txBody>
      </p:sp>
      <p:pic>
        <p:nvPicPr>
          <p:cNvPr id="39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C7F1039-CCB4-4329-8624-321289AF61B5}" type="slidenum">
              <a:rPr lang="en-US" sz="1200">
                <a:solidFill>
                  <a:srgbClr val="D9D9D9"/>
                </a:solidFill>
                <a:latin typeface="Times New Roman"/>
              </a:rPr>
              <a:t>91</a:t>
            </a:fld>
            <a:endParaRPr/>
          </a:p>
        </p:txBody>
      </p:sp>
      <p:pic>
        <p:nvPicPr>
          <p:cNvPr id="3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01545FC-4A40-4180-91C7-A309831FAC96}" type="slidenum">
              <a:rPr lang="en-US" sz="1200">
                <a:solidFill>
                  <a:srgbClr val="D9D9D9"/>
                </a:solidFill>
                <a:latin typeface="Times New Roman"/>
              </a:rPr>
              <a:t>92</a:t>
            </a:fld>
            <a:endParaRPr/>
          </a:p>
        </p:txBody>
      </p:sp>
      <p:pic>
        <p:nvPicPr>
          <p:cNvPr id="4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Disadvantages of </a:t>
            </a:r>
            <a:r>
              <a:rPr lang="en-US" b="1" kern="0" dirty="0" smtClean="0"/>
              <a:t>Sass</a:t>
            </a:r>
            <a:endParaRPr lang="en-US" b="1" kern="0" dirty="0"/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94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Disadvantages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Not for beginners: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CSS, time to understand SASS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programming knowledge (problem for designer)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installation/environment setup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time to compile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A little bit hard to debug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Can’t edit on live server (nah, you shouldn’t do that)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7579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4809"/>
            <a:ext cx="9086850" cy="3142871"/>
          </a:xfrm>
          <a:prstGeom prst="rect">
            <a:avLst/>
          </a:prstGeom>
        </p:spPr>
      </p:pic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Condition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85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97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3" y="2419345"/>
            <a:ext cx="8488337" cy="38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34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98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-881063" y="3105865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4" y="932508"/>
            <a:ext cx="3286846" cy="56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8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Sass VS Less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99</a:t>
            </a:fld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58550"/>
              </p:ext>
            </p:extLst>
          </p:nvPr>
        </p:nvGraphicFramePr>
        <p:xfrm>
          <a:off x="-1" y="2184646"/>
          <a:ext cx="9143280" cy="446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820"/>
                <a:gridCol w="2285820"/>
                <a:gridCol w="2960844"/>
                <a:gridCol w="1610796"/>
              </a:tblGrid>
              <a:tr h="69485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Winner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Environment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  <a:tr h="70736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Helping</a:t>
                      </a:r>
                      <a:r>
                        <a:rPr lang="en-US" b="1" baseline="0" dirty="0" smtClean="0"/>
                        <a:t> with CSS3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Compass, Bourbon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Ability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If, else, </a:t>
                      </a:r>
                      <a:r>
                        <a:rPr lang="en-US" dirty="0" err="1" smtClean="0"/>
                        <a:t>elseif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for, while, each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9738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code (@extend)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Copy</a:t>
                      </a:r>
                      <a:r>
                        <a:rPr lang="en-US" baseline="0" dirty="0" smtClean="0"/>
                        <a:t> paste like </a:t>
                      </a:r>
                      <a:r>
                        <a:rPr lang="en-US" baseline="0" dirty="0" err="1" smtClean="0"/>
                        <a:t>mixin</a:t>
                      </a:r>
                      <a:r>
                        <a:rPr lang="en-US" baseline="0" dirty="0" smtClean="0"/>
                        <a:t> of 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same code</a:t>
                      </a:r>
                    </a:p>
                    <a:p>
                      <a:r>
                        <a:rPr lang="en-US" baseline="0" dirty="0" smtClean="0"/>
                        <a:t>Silent extend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@variable</a:t>
                      </a:r>
                    </a:p>
                    <a:p>
                      <a:r>
                        <a:rPr lang="en-US" dirty="0" smtClean="0"/>
                        <a:t>(@</a:t>
                      </a:r>
                      <a:r>
                        <a:rPr lang="en-US" dirty="0" err="1" smtClean="0"/>
                        <a:t>keyframes</a:t>
                      </a:r>
                      <a:r>
                        <a:rPr lang="en-US" dirty="0" smtClean="0"/>
                        <a:t>, @media)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0217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1391</Words>
  <Application>Microsoft Office PowerPoint</Application>
  <PresentationFormat>On-screen Show (4:3)</PresentationFormat>
  <Paragraphs>508</Paragraphs>
  <Slides>112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Arial</vt:lpstr>
      <vt:lpstr>Constantia</vt:lpstr>
      <vt:lpstr>DejaVu Sans</vt:lpstr>
      <vt:lpstr>StarSymbol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Quang Son</dc:creator>
  <cp:lastModifiedBy>Vu Quang Son</cp:lastModifiedBy>
  <cp:revision>148</cp:revision>
  <dcterms:modified xsi:type="dcterms:W3CDTF">2015-06-22T09:01:55Z</dcterms:modified>
</cp:coreProperties>
</file>